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4"/>
  </p:notesMasterIdLst>
  <p:sldIdLst>
    <p:sldId id="257" r:id="rId4"/>
    <p:sldId id="281" r:id="rId5"/>
    <p:sldId id="270" r:id="rId6"/>
    <p:sldId id="271" r:id="rId7"/>
    <p:sldId id="272" r:id="rId8"/>
    <p:sldId id="275" r:id="rId9"/>
    <p:sldId id="276" r:id="rId10"/>
    <p:sldId id="280" r:id="rId11"/>
    <p:sldId id="282" r:id="rId12"/>
    <p:sldId id="268" r:id="rId13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6433" autoAdjust="0"/>
  </p:normalViewPr>
  <p:slideViewPr>
    <p:cSldViewPr>
      <p:cViewPr varScale="1">
        <p:scale>
          <a:sx n="109" d="100"/>
          <a:sy n="109" d="100"/>
        </p:scale>
        <p:origin x="16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4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706186240744491E-3"/>
          <c:w val="0.93882724765245984"/>
          <c:h val="0.911260010906269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3"/>
              <c:layout>
                <c:manualLayout>
                  <c:x val="-1.1185784263598075E-2"/>
                  <c:y val="-0.225589366049292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0241069641133021E-2"/>
                  <c:y val="-0.185622612947011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1390084753337722"/>
                  <c:y val="-0.1471526023124292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0238520786142628"/>
                  <c:y val="6.40555063560004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 на прибыль организаций</c:v>
                </c:pt>
                <c:pt idx="1">
                  <c:v>НДФЛ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Транспортный налог</c:v>
                </c:pt>
                <c:pt idx="6">
                  <c:v>Другие налоговые доходы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18287.609999999997</c:v>
                </c:pt>
                <c:pt idx="1">
                  <c:v>15719.9</c:v>
                </c:pt>
                <c:pt idx="2">
                  <c:v>11129.9</c:v>
                </c:pt>
                <c:pt idx="3">
                  <c:v>1267.2</c:v>
                </c:pt>
                <c:pt idx="4">
                  <c:v>4348.1000000000004</c:v>
                </c:pt>
                <c:pt idx="5">
                  <c:v>1047.7</c:v>
                </c:pt>
                <c:pt idx="6">
                  <c:v>509.49799999999954</c:v>
                </c:pt>
                <c:pt idx="7">
                  <c:v>686.15300000000002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68976595193126"/>
          <c:y val="0.10158550104141349"/>
          <c:w val="0.86929969008658348"/>
          <c:h val="0.64376510119303132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Лист2!$B$3</c:f>
              <c:strCache>
                <c:ptCount val="1"/>
                <c:pt idx="0">
                  <c:v> Национальная экономика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2015 год                                                  (исполнено)</c:v>
                </c:pt>
                <c:pt idx="1">
                  <c:v>2016 год (утверждено)</c:v>
                </c:pt>
                <c:pt idx="2">
                  <c:v>2017 год (проект)</c:v>
                </c:pt>
                <c:pt idx="3">
                  <c:v>2018 год (проект)</c:v>
                </c:pt>
                <c:pt idx="4">
                  <c:v>2019 год (проект)</c:v>
                </c:pt>
              </c:strCache>
            </c:strRef>
          </c:cat>
          <c:val>
            <c:numRef>
              <c:f>Лист2!$B$4:$B$8</c:f>
              <c:numCache>
                <c:formatCode>#\ ##0.0</c:formatCode>
                <c:ptCount val="5"/>
                <c:pt idx="0">
                  <c:v>15.7</c:v>
                </c:pt>
                <c:pt idx="1">
                  <c:v>17.3</c:v>
                </c:pt>
                <c:pt idx="2">
                  <c:v>13.6</c:v>
                </c:pt>
                <c:pt idx="3">
                  <c:v>14.1</c:v>
                </c:pt>
                <c:pt idx="4">
                  <c:v>12.6</c:v>
                </c:pt>
              </c:numCache>
            </c:numRef>
          </c:val>
          <c:extLst/>
        </c:ser>
        <c:ser>
          <c:idx val="1"/>
          <c:order val="1"/>
          <c:tx>
            <c:strRef>
              <c:f>Лист2!$C$3</c:f>
              <c:strCache>
                <c:ptCount val="1"/>
                <c:pt idx="0">
                  <c:v>ЖКХ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2015 год                                                  (исполнено)</c:v>
                </c:pt>
                <c:pt idx="1">
                  <c:v>2016 год (утверждено)</c:v>
                </c:pt>
                <c:pt idx="2">
                  <c:v>2017 год (проект)</c:v>
                </c:pt>
                <c:pt idx="3">
                  <c:v>2018 год (проект)</c:v>
                </c:pt>
                <c:pt idx="4">
                  <c:v>2019 год (проект)</c:v>
                </c:pt>
              </c:strCache>
            </c:strRef>
          </c:cat>
          <c:val>
            <c:numRef>
              <c:f>Лист2!$C$4:$C$8</c:f>
              <c:numCache>
                <c:formatCode>#\ ##0.0</c:formatCode>
                <c:ptCount val="5"/>
                <c:pt idx="0">
                  <c:v>5.0999999999999996</c:v>
                </c:pt>
                <c:pt idx="1">
                  <c:v>5.7</c:v>
                </c:pt>
                <c:pt idx="2">
                  <c:v>3.4</c:v>
                </c:pt>
                <c:pt idx="3">
                  <c:v>0.7</c:v>
                </c:pt>
                <c:pt idx="4">
                  <c:v>0.6</c:v>
                </c:pt>
              </c:numCache>
            </c:numRef>
          </c:val>
        </c:ser>
        <c:ser>
          <c:idx val="2"/>
          <c:order val="2"/>
          <c:tx>
            <c:strRef>
              <c:f>Лист2!$D$3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2015 год                                                  (исполнено)</c:v>
                </c:pt>
                <c:pt idx="1">
                  <c:v>2016 год (утверждено)</c:v>
                </c:pt>
                <c:pt idx="2">
                  <c:v>2017 год (проект)</c:v>
                </c:pt>
                <c:pt idx="3">
                  <c:v>2018 год (проект)</c:v>
                </c:pt>
                <c:pt idx="4">
                  <c:v>2019 год (проект)</c:v>
                </c:pt>
              </c:strCache>
            </c:strRef>
          </c:cat>
          <c:val>
            <c:numRef>
              <c:f>Лист2!$D$4:$D$8</c:f>
              <c:numCache>
                <c:formatCode>#\ ##0.0</c:formatCode>
                <c:ptCount val="5"/>
                <c:pt idx="0">
                  <c:v>26.2</c:v>
                </c:pt>
                <c:pt idx="1">
                  <c:v>24.4</c:v>
                </c:pt>
                <c:pt idx="2">
                  <c:v>28</c:v>
                </c:pt>
                <c:pt idx="3">
                  <c:v>28.7</c:v>
                </c:pt>
                <c:pt idx="4">
                  <c:v>29.3</c:v>
                </c:pt>
              </c:numCache>
            </c:numRef>
          </c:val>
        </c:ser>
        <c:ser>
          <c:idx val="3"/>
          <c:order val="3"/>
          <c:tx>
            <c:strRef>
              <c:f>Лист2!$E$3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4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2015 год                                                  (исполнено)</c:v>
                </c:pt>
                <c:pt idx="1">
                  <c:v>2016 год (утверждено)</c:v>
                </c:pt>
                <c:pt idx="2">
                  <c:v>2017 год (проект)</c:v>
                </c:pt>
                <c:pt idx="3">
                  <c:v>2018 год (проект)</c:v>
                </c:pt>
                <c:pt idx="4">
                  <c:v>2019 год (проект)</c:v>
                </c:pt>
              </c:strCache>
            </c:strRef>
          </c:cat>
          <c:val>
            <c:numRef>
              <c:f>Лист2!$E$4:$E$8</c:f>
              <c:numCache>
                <c:formatCode>#\ ##0.0</c:formatCode>
                <c:ptCount val="5"/>
                <c:pt idx="0">
                  <c:v>17.8</c:v>
                </c:pt>
                <c:pt idx="1">
                  <c:v>18.5</c:v>
                </c:pt>
                <c:pt idx="2">
                  <c:v>10</c:v>
                </c:pt>
                <c:pt idx="3">
                  <c:v>11.1</c:v>
                </c:pt>
                <c:pt idx="4">
                  <c:v>11</c:v>
                </c:pt>
              </c:numCache>
            </c:numRef>
          </c:val>
        </c:ser>
        <c:ser>
          <c:idx val="4"/>
          <c:order val="4"/>
          <c:tx>
            <c:strRef>
              <c:f>Лист2!$F$3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5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2015 год                                                  (исполнено)</c:v>
                </c:pt>
                <c:pt idx="1">
                  <c:v>2016 год (утверждено)</c:v>
                </c:pt>
                <c:pt idx="2">
                  <c:v>2017 год (проект)</c:v>
                </c:pt>
                <c:pt idx="3">
                  <c:v>2018 год (проект)</c:v>
                </c:pt>
                <c:pt idx="4">
                  <c:v>2019 год (проект)</c:v>
                </c:pt>
              </c:strCache>
            </c:strRef>
          </c:cat>
          <c:val>
            <c:numRef>
              <c:f>Лист2!$F$4:$F$8</c:f>
              <c:numCache>
                <c:formatCode>#\ ##0.0</c:formatCode>
                <c:ptCount val="5"/>
                <c:pt idx="0">
                  <c:v>23.9</c:v>
                </c:pt>
                <c:pt idx="1">
                  <c:v>22.9</c:v>
                </c:pt>
                <c:pt idx="2">
                  <c:v>33.200000000000003</c:v>
                </c:pt>
                <c:pt idx="3">
                  <c:v>34.5</c:v>
                </c:pt>
                <c:pt idx="4">
                  <c:v>35.299999999999997</c:v>
                </c:pt>
              </c:numCache>
            </c:numRef>
          </c:val>
        </c:ser>
        <c:ser>
          <c:idx val="5"/>
          <c:order val="5"/>
          <c:tx>
            <c:strRef>
              <c:f>Лист2!$G$3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6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2015 год                                                  (исполнено)</c:v>
                </c:pt>
                <c:pt idx="1">
                  <c:v>2016 год (утверждено)</c:v>
                </c:pt>
                <c:pt idx="2">
                  <c:v>2017 год (проект)</c:v>
                </c:pt>
                <c:pt idx="3">
                  <c:v>2018 год (проект)</c:v>
                </c:pt>
                <c:pt idx="4">
                  <c:v>2019 год (проект)</c:v>
                </c:pt>
              </c:strCache>
            </c:strRef>
          </c:cat>
          <c:val>
            <c:numRef>
              <c:f>Лист2!$G$4:$G$8</c:f>
              <c:numCache>
                <c:formatCode>#\ ##0.0</c:formatCode>
                <c:ptCount val="5"/>
                <c:pt idx="0">
                  <c:v>3.2</c:v>
                </c:pt>
                <c:pt idx="1">
                  <c:v>3.6</c:v>
                </c:pt>
                <c:pt idx="2">
                  <c:v>4.0999999999999996</c:v>
                </c:pt>
                <c:pt idx="3">
                  <c:v>3.4</c:v>
                </c:pt>
                <c:pt idx="4">
                  <c:v>3.4</c:v>
                </c:pt>
              </c:numCache>
            </c:numRef>
          </c:val>
        </c:ser>
        <c:ser>
          <c:idx val="6"/>
          <c:order val="6"/>
          <c:tx>
            <c:strRef>
              <c:f>Лист2!$H$3</c:f>
              <c:strCache>
                <c:ptCount val="1"/>
                <c:pt idx="0">
                  <c:v>Другие расходы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tint val="50000"/>
                    <a:satMod val="300000"/>
                  </a:schemeClr>
                </a:gs>
                <a:gs pos="35000">
                  <a:schemeClr val="accent1">
                    <a:lumMod val="60000"/>
                    <a:tint val="37000"/>
                    <a:satMod val="300000"/>
                  </a:schemeClr>
                </a:gs>
                <a:gs pos="100000">
                  <a:schemeClr val="accent1">
                    <a:lumMod val="60000"/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lumMod val="60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lumMod val="60000"/>
                  <a:shade val="95000"/>
                </a:schemeClr>
              </a:contourClr>
            </a:sp3d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2015 год                                                  (исполнено)</c:v>
                </c:pt>
                <c:pt idx="1">
                  <c:v>2016 год (утверждено)</c:v>
                </c:pt>
                <c:pt idx="2">
                  <c:v>2017 год (проект)</c:v>
                </c:pt>
                <c:pt idx="3">
                  <c:v>2018 год (проект)</c:v>
                </c:pt>
                <c:pt idx="4">
                  <c:v>2019 год (проект)</c:v>
                </c:pt>
              </c:strCache>
            </c:strRef>
          </c:cat>
          <c:val>
            <c:numRef>
              <c:f>Лист2!$H$4:$H$8</c:f>
              <c:numCache>
                <c:formatCode>#\ ##0.0</c:formatCode>
                <c:ptCount val="5"/>
                <c:pt idx="0">
                  <c:v>8.1</c:v>
                </c:pt>
                <c:pt idx="1">
                  <c:v>7.6</c:v>
                </c:pt>
                <c:pt idx="2">
                  <c:v>7.7</c:v>
                </c:pt>
                <c:pt idx="3">
                  <c:v>7.5</c:v>
                </c:pt>
                <c:pt idx="4">
                  <c:v>7.8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7800280"/>
        <c:axId val="147799888"/>
        <c:axId val="0"/>
      </c:bar3DChart>
      <c:catAx>
        <c:axId val="147800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799888"/>
        <c:crosses val="autoZero"/>
        <c:auto val="0"/>
        <c:lblAlgn val="ctr"/>
        <c:lblOffset val="20"/>
        <c:tickLblSkip val="1"/>
        <c:noMultiLvlLbl val="0"/>
      </c:catAx>
      <c:valAx>
        <c:axId val="14779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800280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192210124800953E-2"/>
          <c:y val="0.84060776842506846"/>
          <c:w val="0.84241658334259162"/>
          <c:h val="8.80150446153186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300854540239555E-2"/>
          <c:y val="6.2859604018958765E-2"/>
          <c:w val="0.91699795760926539"/>
          <c:h val="0.751487315180942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1433</c:v>
                </c:pt>
                <c:pt idx="1">
                  <c:v>1241</c:v>
                </c:pt>
                <c:pt idx="2">
                  <c:v>804</c:v>
                </c:pt>
                <c:pt idx="3">
                  <c:v>332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2938</c:v>
                </c:pt>
                <c:pt idx="1">
                  <c:v>1632</c:v>
                </c:pt>
                <c:pt idx="2">
                  <c:v>319</c:v>
                </c:pt>
                <c:pt idx="3">
                  <c:v>319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</c:v>
                </c:pt>
                <c:pt idx="1">
                  <c:v>637</c:v>
                </c:pt>
                <c:pt idx="2">
                  <c:v>637</c:v>
                </c:pt>
                <c:pt idx="3">
                  <c:v>637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4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577</c:v>
                </c:pt>
                <c:pt idx="1">
                  <c:v>792</c:v>
                </c:pt>
                <c:pt idx="2">
                  <c:v>621</c:v>
                </c:pt>
                <c:pt idx="3">
                  <c:v>621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Спорт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5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130</c:v>
                </c:pt>
                <c:pt idx="1">
                  <c:v>274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6788312"/>
        <c:axId val="196788704"/>
        <c:axId val="0"/>
      </c:bar3DChart>
      <c:catAx>
        <c:axId val="196788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88704"/>
        <c:crosses val="autoZero"/>
        <c:auto val="1"/>
        <c:lblAlgn val="ctr"/>
        <c:lblOffset val="100"/>
        <c:noMultiLvlLbl val="0"/>
      </c:catAx>
      <c:valAx>
        <c:axId val="19678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88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719688962779943"/>
          <c:y val="1.7943222358009603E-2"/>
          <c:w val="0.63333793605140676"/>
          <c:h val="0.6529808773903261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Условно утверждаемые расходы</c:v>
                </c:pt>
              </c:strCache>
            </c:strRef>
          </c:tx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-9.1958939264328479E-2"/>
                  <c:y val="5.1587301587301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8434559452523525E-2"/>
                  <c:y val="0.11507936507936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 (утверждено)</c:v>
                </c:pt>
                <c:pt idx="1">
                  <c:v>2017 год (Законопроект)</c:v>
                </c:pt>
                <c:pt idx="2">
                  <c:v>2018 год (Законопроект)</c:v>
                </c:pt>
                <c:pt idx="3">
                  <c:v>2019 год (Законопроект)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2" formatCode="#\ ##0.0">
                  <c:v>1450</c:v>
                </c:pt>
                <c:pt idx="3" formatCode="#\ ##0.0">
                  <c:v>5050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5543199315654215E-3"/>
                  <c:y val="-0.10317460317460317"/>
                </c:manualLayout>
              </c:layout>
              <c:tx>
                <c:rich>
                  <a:bodyPr/>
                  <a:lstStyle/>
                  <a:p>
                    <a:fld id="{073311E9-7847-4010-919C-18E960B1D9AE}" type="CELLRANGE">
                      <a:rPr lang="en-US"/>
                      <a:pPr/>
                      <a:t>[ДИАПАЗОН ЯЧЕЕК]</a:t>
                    </a:fld>
                    <a:endParaRPr lang="en-US" baseline="0"/>
                  </a:p>
                  <a:p>
                    <a:fld id="{550A1078-0AD8-41BA-BE02-E29034A1163C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1.2831479897348121E-2"/>
                  <c:y val="-8.730158730158738E-2"/>
                </c:manualLayout>
              </c:layout>
              <c:tx>
                <c:rich>
                  <a:bodyPr/>
                  <a:lstStyle/>
                  <a:p>
                    <a:fld id="{8238C1D3-61F9-4BAB-BA84-BCD265233E48}" type="CELLRANGE">
                      <a:rPr lang="en-US"/>
                      <a:pPr/>
                      <a:t>[ДИАПАЗОН ЯЧЕЕК]</a:t>
                    </a:fld>
                    <a:endParaRPr lang="en-US" baseline="0"/>
                  </a:p>
                  <a:p>
                    <a:fld id="{4294F038-8385-4E97-8194-56B49EEAA77D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1.2831479897348083E-2"/>
                  <c:y val="-7.9365079365079361E-2"/>
                </c:manualLayout>
              </c:layout>
              <c:tx>
                <c:rich>
                  <a:bodyPr/>
                  <a:lstStyle/>
                  <a:p>
                    <a:fld id="{FD994501-2748-4B72-9E41-5C9F108AF7B7}" type="CELLRANGE">
                      <a:rPr lang="en-US"/>
                      <a:pPr/>
                      <a:t>[ДИАПАЗОН ЯЧЕЕК]</a:t>
                    </a:fld>
                    <a:endParaRPr lang="en-US" baseline="0"/>
                  </a:p>
                  <a:p>
                    <a:fld id="{B18406C9-6F2D-4C86-A9FA-3BF2DAE48925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1.2831479897348161E-2"/>
                  <c:y val="-6.7460317460317457E-2"/>
                </c:manualLayout>
              </c:layout>
              <c:tx>
                <c:rich>
                  <a:bodyPr/>
                  <a:lstStyle/>
                  <a:p>
                    <a:fld id="{2874066B-362B-47ED-9617-318A563EAC6A}" type="CELLRANGE">
                      <a:rPr lang="en-US"/>
                      <a:pPr/>
                      <a:t>[ДИАПАЗОН ЯЧЕЕК]</a:t>
                    </a:fld>
                    <a:endParaRPr lang="en-US" baseline="0"/>
                  </a:p>
                  <a:p>
                    <a:fld id="{8E3FB328-0250-4DDB-8FB9-6C4D6234EB32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 (утверждено)</c:v>
                </c:pt>
                <c:pt idx="1">
                  <c:v>2017 год (Законопроект)</c:v>
                </c:pt>
                <c:pt idx="2">
                  <c:v>2018 год (Законопроект)</c:v>
                </c:pt>
                <c:pt idx="3">
                  <c:v>2019 год (Законопроект)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4404.8</c:v>
                </c:pt>
                <c:pt idx="1">
                  <c:v>2787.9</c:v>
                </c:pt>
                <c:pt idx="2">
                  <c:v>1753.9</c:v>
                </c:pt>
                <c:pt idx="3">
                  <c:v>1733.7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Лист1!$F$2:$F$5</c15:f>
                <c15:dlblRangeCache>
                  <c:ptCount val="4"/>
                  <c:pt idx="0">
                    <c:v>6,5%</c:v>
                  </c:pt>
                  <c:pt idx="1">
                    <c:v>4,2%</c:v>
                  </c:pt>
                  <c:pt idx="2">
                    <c:v>2,7%</c:v>
                  </c:pt>
                  <c:pt idx="3">
                    <c:v>2,6%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gradFill>
              <a:gsLst>
                <a:gs pos="100000">
                  <a:schemeClr val="accent3">
                    <a:alpha val="0"/>
                  </a:schemeClr>
                </a:gs>
                <a:gs pos="50000">
                  <a:schemeClr val="accent3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385799828913601E-3"/>
                  <c:y val="-2.3809523809523808E-2"/>
                </c:manualLayout>
              </c:layout>
              <c:tx>
                <c:rich>
                  <a:bodyPr/>
                  <a:lstStyle/>
                  <a:p>
                    <a:fld id="{AA9FEA3D-420A-43C8-B565-41AA3B32EEC4}" type="CELLRANGE">
                      <a:rPr lang="en-US"/>
                      <a:pPr/>
                      <a:t>[ДИАПАЗОН ЯЧЕЕК]</a:t>
                    </a:fld>
                    <a:endParaRPr lang="en-US" baseline="0"/>
                  </a:p>
                  <a:p>
                    <a:fld id="{137D9181-A67E-4070-A2FC-9DCD629CA678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6.4157399486740804E-3"/>
                  <c:y val="-3.5714285714285712E-2"/>
                </c:manualLayout>
              </c:layout>
              <c:tx>
                <c:rich>
                  <a:bodyPr/>
                  <a:lstStyle/>
                  <a:p>
                    <a:fld id="{AAC66A31-61B0-44A9-95FA-45364A7B3CEE}" type="CELLRANGE">
                      <a:rPr lang="en-US"/>
                      <a:pPr/>
                      <a:t>[ДИАПАЗОН ЯЧЕЕК]</a:t>
                    </a:fld>
                    <a:endParaRPr lang="en-US" baseline="0"/>
                  </a:p>
                  <a:p>
                    <a:fld id="{61BA5F70-95B6-4F42-98BD-2C85D7A99E64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1.2831479897348083E-2"/>
                  <c:y val="-4.7619047619047616E-2"/>
                </c:manualLayout>
              </c:layout>
              <c:tx>
                <c:rich>
                  <a:bodyPr/>
                  <a:lstStyle/>
                  <a:p>
                    <a:fld id="{EE559806-7450-4450-A990-FB921AF77B38}" type="CELLRANGE">
                      <a:rPr lang="en-US"/>
                      <a:pPr/>
                      <a:t>[ДИАПАЗОН ЯЧЕЕК]</a:t>
                    </a:fld>
                    <a:endParaRPr lang="en-US" baseline="0"/>
                  </a:p>
                  <a:p>
                    <a:fld id="{2C42F370-FD56-4B9B-827A-0687B984B6E4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1.2831479897348239E-2"/>
                  <c:y val="-5.1587301587301584E-2"/>
                </c:manualLayout>
              </c:layout>
              <c:tx>
                <c:rich>
                  <a:bodyPr/>
                  <a:lstStyle/>
                  <a:p>
                    <a:fld id="{0E91935D-539E-4339-9504-A6B943A4B9EC}" type="CELLRANGE">
                      <a:rPr lang="en-US"/>
                      <a:pPr/>
                      <a:t>[ДИАПАЗОН ЯЧЕЕК]</a:t>
                    </a:fld>
                    <a:endParaRPr lang="en-US" baseline="0"/>
                  </a:p>
                  <a:p>
                    <a:fld id="{7F45056E-F935-40C7-B562-2426DF33ADCC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 (утверждено)</c:v>
                </c:pt>
                <c:pt idx="1">
                  <c:v>2017 год (Законопроект)</c:v>
                </c:pt>
                <c:pt idx="2">
                  <c:v>2018 год (Законопроект)</c:v>
                </c:pt>
                <c:pt idx="3">
                  <c:v>2019 год (Законопроект)</c:v>
                </c:pt>
              </c:strCache>
            </c:str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63145.9</c:v>
                </c:pt>
                <c:pt idx="1">
                  <c:v>63200.3</c:v>
                </c:pt>
                <c:pt idx="2">
                  <c:v>63288.9</c:v>
                </c:pt>
                <c:pt idx="3">
                  <c:v>64271.199999999997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Лист1!$G$2:$G$5</c15:f>
                <c15:dlblRangeCache>
                  <c:ptCount val="4"/>
                  <c:pt idx="0">
                    <c:v>93,5%</c:v>
                  </c:pt>
                  <c:pt idx="1">
                    <c:v>95,8%</c:v>
                  </c:pt>
                  <c:pt idx="2">
                    <c:v>97,3%</c:v>
                  </c:pt>
                  <c:pt idx="3">
                    <c:v>97,4%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6789488"/>
        <c:axId val="196789880"/>
        <c:axId val="196074024"/>
      </c:bar3DChart>
      <c:catAx>
        <c:axId val="19678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89880"/>
        <c:crosses val="autoZero"/>
        <c:auto val="1"/>
        <c:lblAlgn val="ctr"/>
        <c:lblOffset val="100"/>
        <c:noMultiLvlLbl val="0"/>
      </c:catAx>
      <c:valAx>
        <c:axId val="196789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89488"/>
        <c:crosses val="autoZero"/>
        <c:crossBetween val="between"/>
      </c:valAx>
      <c:serAx>
        <c:axId val="1960740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89880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11.3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11.9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96790664"/>
        <c:axId val="196791056"/>
      </c:barChart>
      <c:catAx>
        <c:axId val="196790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91056"/>
        <c:crosses val="autoZero"/>
        <c:auto val="1"/>
        <c:lblAlgn val="ctr"/>
        <c:lblOffset val="100"/>
        <c:noMultiLvlLbl val="0"/>
      </c:catAx>
      <c:valAx>
        <c:axId val="1967910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90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603050401723208E-2"/>
          <c:y val="4.7392288635794838E-2"/>
          <c:w val="0.90139699140194784"/>
          <c:h val="0.788258793776281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дотации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6.0586389700313763E-2"/>
                  <c:y val="-4.06669377795851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842259006815969E-2"/>
                  <c:y val="-8.13338755591704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1405387861084066E-2"/>
                  <c:y val="-8.13338755591704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1405387861084066E-2"/>
                  <c:y val="-8.13338755591704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Лист1!$B$2:$E$2</c:f>
              <c:numCache>
                <c:formatCode>0.0%</c:formatCode>
                <c:ptCount val="4"/>
                <c:pt idx="0">
                  <c:v>8.2073015975267852E-2</c:v>
                </c:pt>
                <c:pt idx="1">
                  <c:v>8.4372739390265128E-2</c:v>
                </c:pt>
                <c:pt idx="2">
                  <c:v>9.4024778222908889E-2</c:v>
                </c:pt>
                <c:pt idx="3">
                  <c:v>9.4914909028914182E-2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субсидии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1635099896836169E-2"/>
                  <c:y val="-7.455519132797399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142678732831231E-2"/>
                  <c:y val="-4.0666937779585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965523175231062E-2"/>
                  <c:y val="-6.3552497174128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290055636911019E-2"/>
                  <c:y val="-1.93280028691004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Лист1!$B$3:$E$3</c:f>
              <c:numCache>
                <c:formatCode>0.0%</c:formatCode>
                <c:ptCount val="4"/>
                <c:pt idx="0">
                  <c:v>0.26127565954678994</c:v>
                </c:pt>
                <c:pt idx="1">
                  <c:v>0.19388308168287835</c:v>
                </c:pt>
                <c:pt idx="2">
                  <c:v>5.8593776131342118E-2</c:v>
                </c:pt>
                <c:pt idx="3">
                  <c:v>5.765308955584144E-2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субвенции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5965595585848752E-2"/>
                  <c:y val="3.456689711264741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64,3%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80179595369461E-2"/>
                  <c:y val="8.13338755591696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8129395218002812E-2"/>
                  <c:y val="-4.0666937779585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0293194850156874E-2"/>
                  <c:y val="-4.0666937779585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Лист1!$B$4:$E$4</c:f>
              <c:numCache>
                <c:formatCode>0.0%</c:formatCode>
                <c:ptCount val="4"/>
                <c:pt idx="0">
                  <c:v>0.64255140264221844</c:v>
                </c:pt>
                <c:pt idx="1">
                  <c:v>0.71848834855669996</c:v>
                </c:pt>
                <c:pt idx="2">
                  <c:v>0.84502614464399339</c:v>
                </c:pt>
                <c:pt idx="3">
                  <c:v>0.84647720211178812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4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8.8814433736192008E-2"/>
                  <c:y val="-7.08655013080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8811366933563687E-2"/>
                  <c:y val="-4.3110156167445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884527214039814E-2"/>
                  <c:y val="-2.3843634023176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0159235207575522E-2"/>
                  <c:y val="-2.8265763241571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Лист1!$B$5:$E$5</c:f>
              <c:numCache>
                <c:formatCode>0.0%</c:formatCode>
                <c:ptCount val="4"/>
                <c:pt idx="0">
                  <c:v>1.4099921835723955E-2</c:v>
                </c:pt>
                <c:pt idx="1">
                  <c:v>3.2558303701565269E-3</c:v>
                </c:pt>
                <c:pt idx="2">
                  <c:v>2.355301001755657E-3</c:v>
                </c:pt>
                <c:pt idx="3">
                  <c:v>9.5479930345619679E-4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95412728"/>
        <c:axId val="195413120"/>
        <c:axId val="0"/>
      </c:bar3DChart>
      <c:catAx>
        <c:axId val="19541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413120"/>
        <c:crosses val="autoZero"/>
        <c:auto val="1"/>
        <c:lblAlgn val="ctr"/>
        <c:lblOffset val="100"/>
        <c:noMultiLvlLbl val="0"/>
      </c:catAx>
      <c:valAx>
        <c:axId val="19541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412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0.01708</cdr:x>
      <cdr:y>0.02994</cdr:y>
    </cdr:from>
    <cdr:to>
      <cdr:x>0.13211</cdr:x>
      <cdr:y>0.06786</cdr:y>
    </cdr:to>
    <cdr:sp macro="" textlink="">
      <cdr:nvSpPr>
        <cdr:cNvPr id="2" name="Поле 1"/>
        <cdr:cNvSpPr txBox="1"/>
      </cdr:nvSpPr>
      <cdr:spPr>
        <a:xfrm xmlns:a="http://schemas.openxmlformats.org/drawingml/2006/main">
          <a:off x="109728" y="109728"/>
          <a:ext cx="738835" cy="138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0.00797</cdr:x>
      <cdr:y>0.02595</cdr:y>
    </cdr:from>
    <cdr:to>
      <cdr:x>0.15717</cdr:x>
      <cdr:y>0.08582</cdr:y>
    </cdr:to>
    <cdr:sp macro="" textlink="">
      <cdr:nvSpPr>
        <cdr:cNvPr id="3" name="Поле 2"/>
        <cdr:cNvSpPr txBox="1"/>
      </cdr:nvSpPr>
      <cdr:spPr>
        <a:xfrm xmlns:a="http://schemas.openxmlformats.org/drawingml/2006/main">
          <a:off x="51206" y="95097"/>
          <a:ext cx="958291" cy="219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00" kern="1200" spc="-30" baseline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3429A-4996-4E8A-9907-26EBCB65C05D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655AF-C603-43CA-9AB9-46F21F484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6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11/28/2016 6:20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374301"/>
            <a:ext cx="6062187" cy="49347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062186" y="9374301"/>
            <a:ext cx="672018" cy="49347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293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11/28/2016 6:20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92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908720"/>
            <a:ext cx="7946205" cy="3672408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О заключении</a:t>
            </a:r>
            <a:r>
              <a:rPr lang="en-US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 </a:t>
            </a:r>
            <a: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на проект закона Тульской области </a:t>
            </a:r>
            <a:b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</a:br>
            <a:r>
              <a:rPr lang="ru-RU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«О бюджете Тульской области на 2017 год и на плановый период 2018 и 2019 годов»</a:t>
            </a:r>
            <a:endParaRPr lang="ru-RU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2164" y="4941168"/>
            <a:ext cx="7924291" cy="1370012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000000"/>
                </a:solidFill>
              </a:rPr>
              <a:t>Кошельников Петр Иванович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</a:rPr>
              <a:t>п</a:t>
            </a:r>
            <a:r>
              <a:rPr lang="ru-RU" dirty="0" smtClean="0">
                <a:solidFill>
                  <a:srgbClr val="000000"/>
                </a:solidFill>
              </a:rPr>
              <a:t>редседатель счетной палаты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</a:rPr>
              <a:t>Тульской области</a:t>
            </a:r>
            <a:endParaRPr lang="ru-RU" b="0" i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755576" y="3068960"/>
            <a:ext cx="7872611" cy="1679996"/>
          </a:xfrm>
        </p:spPr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49805"/>
            <a:ext cx="9001000" cy="690963"/>
          </a:xfrm>
        </p:spPr>
        <p:txBody>
          <a:bodyPr/>
          <a:lstStyle/>
          <a:p>
            <a:r>
              <a:rPr lang="ru-RU" sz="4000" b="1" dirty="0" smtClean="0"/>
              <a:t>Основные направления проекта бюджета</a:t>
            </a:r>
            <a:endParaRPr lang="ru-RU" sz="4000" b="1" dirty="0"/>
          </a:p>
        </p:txBody>
      </p:sp>
      <p:sp>
        <p:nvSpPr>
          <p:cNvPr id="5" name="Вертикальный свиток 4"/>
          <p:cNvSpPr/>
          <p:nvPr/>
        </p:nvSpPr>
        <p:spPr bwMode="auto">
          <a:xfrm>
            <a:off x="179512" y="1412776"/>
            <a:ext cx="3672408" cy="3168352"/>
          </a:xfrm>
          <a:prstGeom prst="verticalScroll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solidFill>
                  <a:schemeClr val="bg1"/>
                </a:solidFill>
                <a:latin typeface="Segoe" pitchFamily="34" charset="0"/>
              </a:rPr>
              <a:t>Изменения налогового и бюджетного законодательства РФ с 01.01.2017</a:t>
            </a:r>
          </a:p>
        </p:txBody>
      </p:sp>
      <p:sp>
        <p:nvSpPr>
          <p:cNvPr id="8" name="Вертикальный свиток 7"/>
          <p:cNvSpPr/>
          <p:nvPr/>
        </p:nvSpPr>
        <p:spPr bwMode="auto">
          <a:xfrm>
            <a:off x="2879812" y="2204864"/>
            <a:ext cx="3456384" cy="3168352"/>
          </a:xfrm>
          <a:prstGeom prst="verticalScroll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solidFill>
                  <a:schemeClr val="bg1"/>
                </a:solidFill>
                <a:latin typeface="Segoe" pitchFamily="34" charset="0"/>
              </a:rPr>
              <a:t>Указы Президента РФ</a:t>
            </a:r>
          </a:p>
        </p:txBody>
      </p:sp>
      <p:sp>
        <p:nvSpPr>
          <p:cNvPr id="9" name="Вертикальный свиток 8"/>
          <p:cNvSpPr/>
          <p:nvPr/>
        </p:nvSpPr>
        <p:spPr bwMode="auto">
          <a:xfrm>
            <a:off x="5364088" y="3068960"/>
            <a:ext cx="3600400" cy="3168352"/>
          </a:xfrm>
          <a:prstGeom prst="verticalScroll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solidFill>
                  <a:schemeClr val="bg1"/>
                </a:solidFill>
                <a:latin typeface="Segoe" pitchFamily="34" charset="0"/>
              </a:rPr>
              <a:t>Основные направления деятельности правительства Тульской области на период до 2021 года</a:t>
            </a:r>
          </a:p>
        </p:txBody>
      </p:sp>
    </p:spTree>
    <p:extLst>
      <p:ext uri="{BB962C8B-B14F-4D97-AF65-F5344CB8AC3E}">
        <p14:creationId xmlns:p14="http://schemas.microsoft.com/office/powerpoint/2010/main" val="25910234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92089"/>
            <a:ext cx="8640959" cy="764703"/>
          </a:xfrm>
        </p:spPr>
        <p:txBody>
          <a:bodyPr/>
          <a:lstStyle/>
          <a:p>
            <a:pPr algn="ctr"/>
            <a:r>
              <a:rPr lang="ru-RU" sz="3600" dirty="0">
                <a:effectLst/>
              </a:rPr>
              <a:t>Структура налоговых и неналоговых </a:t>
            </a:r>
            <a:r>
              <a:rPr lang="ru-RU" sz="3600" dirty="0" smtClean="0">
                <a:effectLst/>
              </a:rPr>
              <a:t>доходов (%)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7126718"/>
              </p:ext>
            </p:extLst>
          </p:nvPr>
        </p:nvGraphicFramePr>
        <p:xfrm>
          <a:off x="179512" y="148478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77160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648072"/>
            <a:ext cx="8856983" cy="764704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области по разделам 2017-2019 (%)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764261"/>
              </p:ext>
            </p:extLst>
          </p:nvPr>
        </p:nvGraphicFramePr>
        <p:xfrm>
          <a:off x="503040" y="836712"/>
          <a:ext cx="8640960" cy="5735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2798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256" y="845415"/>
            <a:ext cx="8713232" cy="639369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инвестиционных  расходов (млн. руб.)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65329237"/>
              </p:ext>
            </p:extLst>
          </p:nvPr>
        </p:nvGraphicFramePr>
        <p:xfrm>
          <a:off x="683568" y="1484784"/>
          <a:ext cx="80885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33426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65137"/>
            <a:ext cx="8856984" cy="747639"/>
          </a:xfrm>
        </p:spPr>
        <p:txBody>
          <a:bodyPr/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Программный бюджет (млн. руб.)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9947564"/>
              </p:ext>
            </p:extLst>
          </p:nvPr>
        </p:nvGraphicFramePr>
        <p:xfrm>
          <a:off x="611560" y="1412776"/>
          <a:ext cx="81369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5943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89960"/>
            <a:ext cx="8928992" cy="648071"/>
          </a:xfrm>
        </p:spPr>
        <p:txBody>
          <a:bodyPr/>
          <a:lstStyle/>
          <a:p>
            <a:pPr algn="ctr"/>
            <a:r>
              <a:rPr lang="ru-RU" sz="3600" b="1" dirty="0" smtClean="0"/>
              <a:t>Объем публичных нормативных обязательств</a:t>
            </a:r>
            <a:endParaRPr lang="ru-RU" sz="3600" b="1" dirty="0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430406891"/>
              </p:ext>
            </p:extLst>
          </p:nvPr>
        </p:nvGraphicFramePr>
        <p:xfrm>
          <a:off x="1187624" y="1397000"/>
          <a:ext cx="676875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808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322020"/>
              </p:ext>
            </p:extLst>
          </p:nvPr>
        </p:nvGraphicFramePr>
        <p:xfrm>
          <a:off x="395537" y="1484784"/>
          <a:ext cx="8064896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640960" cy="720080"/>
          </a:xfrm>
        </p:spPr>
        <p:txBody>
          <a:bodyPr/>
          <a:lstStyle/>
          <a:p>
            <a:pPr algn="ctr"/>
            <a:r>
              <a:rPr lang="ru-RU" sz="3200" b="1" dirty="0" smtClean="0"/>
              <a:t>Сбалансированность местных бюджетов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0629156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48072"/>
            <a:ext cx="8928992" cy="692696"/>
          </a:xfrm>
        </p:spPr>
        <p:txBody>
          <a:bodyPr/>
          <a:lstStyle/>
          <a:p>
            <a:pPr algn="ctr"/>
            <a:r>
              <a:rPr lang="ru-RU" sz="4800" b="1" dirty="0" smtClean="0"/>
              <a:t>Государственный долг </a:t>
            </a:r>
            <a:endParaRPr lang="ru-RU" sz="4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255" y="3200380"/>
            <a:ext cx="7041490" cy="4572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340" y="1772816"/>
            <a:ext cx="5543320" cy="369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9186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 Template with blue-green Segoe_TP1028678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83F853-FA01-4B06-983B-0DEE9474D6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Образцы слайдов презентации (белая панель с сине-зеленым оформлением)</Template>
  <TotalTime>962</TotalTime>
  <Words>288</Words>
  <Application>Microsoft Office PowerPoint</Application>
  <PresentationFormat>Экран (4:3)</PresentationFormat>
  <Paragraphs>41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Segoe</vt:lpstr>
      <vt:lpstr>Times New Roman</vt:lpstr>
      <vt:lpstr>Wingdings</vt:lpstr>
      <vt:lpstr>1_White Template with blue-green Segoe_TP10286786</vt:lpstr>
      <vt:lpstr>Белый текст и шрифт Courier для слайдов с кодом</vt:lpstr>
      <vt:lpstr>О заключении на проект закона Тульской области  «О бюджете Тульской области на 2017 год и на плановый период 2018 и 2019 годов»</vt:lpstr>
      <vt:lpstr>Основные направления проекта бюджета</vt:lpstr>
      <vt:lpstr>Структура налоговых и неналоговых доходов (%)</vt:lpstr>
      <vt:lpstr>Структура расходов области по разделам 2017-2019 (%)</vt:lpstr>
      <vt:lpstr>Структура инвестиционных  расходов (млн. руб.)</vt:lpstr>
      <vt:lpstr>Программный бюджет (млн. руб.)</vt:lpstr>
      <vt:lpstr>Объем публичных нормативных обязательств</vt:lpstr>
      <vt:lpstr>Сбалансированность местных бюджетов</vt:lpstr>
      <vt:lpstr>Государственный долг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Гремякова Ольга Петровна</dc:creator>
  <cp:keywords/>
  <cp:lastModifiedBy>Гремякова Ольга Петровна</cp:lastModifiedBy>
  <cp:revision>91</cp:revision>
  <cp:lastPrinted>2016-11-28T14:12:47Z</cp:lastPrinted>
  <dcterms:created xsi:type="dcterms:W3CDTF">2016-05-25T10:39:35Z</dcterms:created>
  <dcterms:modified xsi:type="dcterms:W3CDTF">2016-11-28T15:21:16Z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TC102867869990</vt:lpwstr>
  </property>
</Properties>
</file>